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9" r:id="rId4"/>
    <p:sldId id="260" r:id="rId5"/>
    <p:sldId id="258" r:id="rId6"/>
    <p:sldId id="269" r:id="rId7"/>
    <p:sldId id="273" r:id="rId8"/>
    <p:sldId id="261" r:id="rId9"/>
    <p:sldId id="263" r:id="rId10"/>
    <p:sldId id="272" r:id="rId11"/>
    <p:sldId id="274" r:id="rId12"/>
    <p:sldId id="264" r:id="rId13"/>
    <p:sldId id="262" r:id="rId14"/>
    <p:sldId id="267" r:id="rId15"/>
    <p:sldId id="268" r:id="rId16"/>
    <p:sldId id="271" r:id="rId17"/>
    <p:sldId id="265" r:id="rId18"/>
    <p:sldId id="270"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4" d="100"/>
          <a:sy n="54" d="100"/>
        </p:scale>
        <p:origin x="-2032"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C3D471-7E15-465E-960A-840A58332893}" type="datetimeFigureOut">
              <a:rPr lang="en-US" smtClean="0"/>
              <a:t>2010/11/17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B6A410-C055-4FD5-B738-B3AE062D95D3}" type="slidenum">
              <a:rPr lang="en-US" smtClean="0"/>
              <a:t>‹#›</a:t>
            </a:fld>
            <a:endParaRPr lang="en-US"/>
          </a:p>
        </p:txBody>
      </p:sp>
    </p:spTree>
    <p:extLst>
      <p:ext uri="{BB962C8B-B14F-4D97-AF65-F5344CB8AC3E}">
        <p14:creationId xmlns:p14="http://schemas.microsoft.com/office/powerpoint/2010/main" val="1399540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B6A410-C055-4FD5-B738-B3AE062D95D3}"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494A16-4AFE-4AC8-8798-3272089713A8}" type="datetimeFigureOut">
              <a:rPr lang="en-ZA" smtClean="0"/>
              <a:pPr/>
              <a:t>2010/11/17</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48652AE6-A07B-4A4E-A6A9-2A99E613BE61}" type="slidenum">
              <a:rPr lang="en-ZA" smtClean="0"/>
              <a:pPr/>
              <a:t>‹#›</a:t>
            </a:fld>
            <a:endParaRPr lang="en-ZA"/>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65000"/>
            <a:lumOff val="35000"/>
            <a:alpha val="68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494A16-4AFE-4AC8-8798-3272089713A8}" type="datetimeFigureOut">
              <a:rPr lang="en-ZA" smtClean="0"/>
              <a:pPr/>
              <a:t>2010/11/17</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52AE6-A07B-4A4E-A6A9-2A99E613BE61}"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04664"/>
            <a:ext cx="7772400" cy="1440160"/>
          </a:xfrm>
        </p:spPr>
        <p:txBody>
          <a:bodyPr>
            <a:noAutofit/>
          </a:bodyPr>
          <a:lstStyle/>
          <a:p>
            <a:r>
              <a:rPr lang="en-ZA" sz="7200" dirty="0" smtClean="0"/>
              <a:t>Ways of Seeing Walks of Life</a:t>
            </a:r>
            <a:endParaRPr lang="en-ZA" sz="7200" dirty="0"/>
          </a:p>
        </p:txBody>
      </p:sp>
      <p:sp>
        <p:nvSpPr>
          <p:cNvPr id="3" name="Subtitle 2"/>
          <p:cNvSpPr>
            <a:spLocks noGrp="1"/>
          </p:cNvSpPr>
          <p:nvPr>
            <p:ph type="subTitle" idx="1"/>
          </p:nvPr>
        </p:nvSpPr>
        <p:spPr>
          <a:xfrm>
            <a:off x="0" y="2420888"/>
            <a:ext cx="9144000" cy="4437112"/>
          </a:xfrm>
        </p:spPr>
        <p:txBody>
          <a:bodyPr>
            <a:normAutofit lnSpcReduction="10000"/>
          </a:bodyPr>
          <a:lstStyle/>
          <a:p>
            <a:r>
              <a:rPr lang="en-US" dirty="0" smtClean="0"/>
              <a:t>A </a:t>
            </a:r>
            <a:r>
              <a:rPr lang="en-US" dirty="0" smtClean="0">
                <a:solidFill>
                  <a:schemeClr val="accent2">
                    <a:lumMod val="75000"/>
                  </a:schemeClr>
                </a:solidFill>
              </a:rPr>
              <a:t>lecturer in the Journalism </a:t>
            </a:r>
            <a:r>
              <a:rPr lang="en-US" dirty="0" err="1" smtClean="0">
                <a:solidFill>
                  <a:schemeClr val="accent2">
                    <a:lumMod val="75000"/>
                  </a:schemeClr>
                </a:solidFill>
              </a:rPr>
              <a:t>Programme</a:t>
            </a:r>
            <a:r>
              <a:rPr lang="en-US" dirty="0" smtClean="0">
                <a:solidFill>
                  <a:schemeClr val="accent2">
                    <a:lumMod val="75000"/>
                  </a:schemeClr>
                </a:solidFill>
              </a:rPr>
              <a:t> at the </a:t>
            </a:r>
          </a:p>
          <a:p>
            <a:r>
              <a:rPr lang="en-US" dirty="0" smtClean="0">
                <a:solidFill>
                  <a:schemeClr val="accent2">
                    <a:lumMod val="75000"/>
                  </a:schemeClr>
                </a:solidFill>
              </a:rPr>
              <a:t>Durban University of Technology.</a:t>
            </a:r>
          </a:p>
          <a:p>
            <a:r>
              <a:rPr lang="en-US" dirty="0" smtClean="0">
                <a:solidFill>
                  <a:schemeClr val="accent2">
                    <a:lumMod val="75000"/>
                  </a:schemeClr>
                </a:solidFill>
              </a:rPr>
              <a:t>Areas of interest include </a:t>
            </a:r>
          </a:p>
          <a:p>
            <a:r>
              <a:rPr lang="en-US" dirty="0" smtClean="0">
                <a:solidFill>
                  <a:schemeClr val="accent2">
                    <a:lumMod val="75000"/>
                  </a:schemeClr>
                </a:solidFill>
              </a:rPr>
              <a:t>Filmmaking, Theatre, Photojournalism, Military history, Mobile communications and Visual Anthropology.</a:t>
            </a:r>
          </a:p>
          <a:p>
            <a:r>
              <a:rPr lang="en-US" dirty="0" smtClean="0">
                <a:solidFill>
                  <a:schemeClr val="accent2">
                    <a:lumMod val="75000"/>
                  </a:schemeClr>
                </a:solidFill>
              </a:rPr>
              <a:t>Sporting interests include cycling, soccer, and sailing.</a:t>
            </a:r>
          </a:p>
          <a:p>
            <a:r>
              <a:rPr lang="en-US" dirty="0" smtClean="0">
                <a:solidFill>
                  <a:schemeClr val="accent2">
                    <a:lumMod val="75000"/>
                  </a:schemeClr>
                </a:solidFill>
              </a:rPr>
              <a:t>e-mail: visualvoicemikhail@gmail.com</a:t>
            </a:r>
          </a:p>
          <a:p>
            <a:endParaRPr lang="en-ZA" dirty="0">
              <a:solidFill>
                <a:schemeClr val="accent2">
                  <a:lumMod val="75000"/>
                </a:schemeClr>
              </a:solidFill>
            </a:endParaRPr>
          </a:p>
        </p:txBody>
      </p:sp>
      <p:pic>
        <p:nvPicPr>
          <p:cNvPr id="4" name="Picture 3" descr="Ferrari Jail 022.jpg"/>
          <p:cNvPicPr>
            <a:picLocks noChangeAspect="1"/>
          </p:cNvPicPr>
          <p:nvPr/>
        </p:nvPicPr>
        <p:blipFill>
          <a:blip r:embed="rId3" cstate="print"/>
          <a:stretch>
            <a:fillRect/>
          </a:stretch>
        </p:blipFill>
        <p:spPr>
          <a:xfrm>
            <a:off x="7148314" y="0"/>
            <a:ext cx="1995686" cy="227687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ZA" dirty="0" smtClean="0"/>
              <a:t>Student Map of Walk</a:t>
            </a:r>
            <a:endParaRPr lang="en-ZA" dirty="0"/>
          </a:p>
        </p:txBody>
      </p:sp>
      <p:pic>
        <p:nvPicPr>
          <p:cNvPr id="2051" name="Picture 3" descr="D:\scansnmmu\anusha map.jpg"/>
          <p:cNvPicPr>
            <a:picLocks noChangeAspect="1" noChangeArrowheads="1"/>
          </p:cNvPicPr>
          <p:nvPr/>
        </p:nvPicPr>
        <p:blipFill>
          <a:blip r:embed="rId3" cstate="print"/>
          <a:srcRect/>
          <a:stretch>
            <a:fillRect/>
          </a:stretch>
        </p:blipFill>
        <p:spPr bwMode="auto">
          <a:xfrm>
            <a:off x="539552" y="1268760"/>
            <a:ext cx="8136904" cy="518457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pic>
        <p:nvPicPr>
          <p:cNvPr id="4100" name="Picture 4" descr="D:\scansnmmu\anusha pricelist.jpg"/>
          <p:cNvPicPr>
            <a:picLocks noChangeAspect="1" noChangeArrowheads="1"/>
          </p:cNvPicPr>
          <p:nvPr/>
        </p:nvPicPr>
        <p:blipFill>
          <a:blip r:embed="rId3" cstate="print"/>
          <a:srcRect/>
          <a:stretch>
            <a:fillRect/>
          </a:stretch>
        </p:blipFill>
        <p:spPr bwMode="auto">
          <a:xfrm>
            <a:off x="2192058" y="116632"/>
            <a:ext cx="4900222" cy="6552728"/>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Community of Practice</a:t>
            </a:r>
            <a:endParaRPr lang="en-ZA" dirty="0"/>
          </a:p>
        </p:txBody>
      </p:sp>
      <p:sp>
        <p:nvSpPr>
          <p:cNvPr id="3" name="Content Placeholder 2"/>
          <p:cNvSpPr>
            <a:spLocks noGrp="1"/>
          </p:cNvSpPr>
          <p:nvPr>
            <p:ph idx="1"/>
          </p:nvPr>
        </p:nvSpPr>
        <p:spPr>
          <a:xfrm>
            <a:off x="179512" y="1556792"/>
            <a:ext cx="8712968" cy="4824536"/>
          </a:xfrm>
        </p:spPr>
        <p:txBody>
          <a:bodyPr>
            <a:normAutofit fontScale="92500" lnSpcReduction="20000"/>
          </a:bodyPr>
          <a:lstStyle/>
          <a:p>
            <a:pPr algn="just">
              <a:buNone/>
            </a:pPr>
            <a:r>
              <a:rPr lang="en-US" dirty="0" smtClean="0"/>
              <a:t>    The heightened interactivity afforded by these walks make it possible for the development of a true Community of Practice.</a:t>
            </a:r>
            <a:endParaRPr lang="en-ZA" dirty="0" smtClean="0"/>
          </a:p>
          <a:p>
            <a:pPr algn="just">
              <a:buNone/>
            </a:pPr>
            <a:r>
              <a:rPr lang="en-US" dirty="0" smtClean="0"/>
              <a:t>    Through the shared experience an atmosphere of collaboration flourishes as the participants engage in dialogue and exchange photographs. </a:t>
            </a:r>
          </a:p>
          <a:p>
            <a:pPr algn="just">
              <a:buNone/>
            </a:pPr>
            <a:r>
              <a:rPr lang="en-US" dirty="0" smtClean="0"/>
              <a:t>	The constructive peer feedback encouraged by the discussion about their experiences is deeply motivational and leads to a heightened and creative process of inquiry and exploration.  The collaborative process develops a sense of trust, security and mutual respect.</a:t>
            </a:r>
            <a:endParaRPr lang="en-ZA"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1163743">
            <a:off x="5473431" y="2447458"/>
            <a:ext cx="3261048" cy="1935088"/>
          </a:xfrm>
        </p:spPr>
        <p:txBody>
          <a:bodyPr>
            <a:noAutofit/>
          </a:bodyPr>
          <a:lstStyle/>
          <a:p>
            <a:r>
              <a:rPr lang="en-ZA" sz="3200" dirty="0" smtClean="0"/>
              <a:t>Participants who are drawn from widely different backgrounds experience a “reframing” and begin to see situations through the eyes of others. </a:t>
            </a:r>
            <a:endParaRPr lang="en-ZA" sz="3200" dirty="0"/>
          </a:p>
        </p:txBody>
      </p:sp>
      <p:pic>
        <p:nvPicPr>
          <p:cNvPr id="4" name="Content Placeholder 3" descr="DSC02059.JPG"/>
          <p:cNvPicPr>
            <a:picLocks noGrp="1" noChangeAspect="1"/>
          </p:cNvPicPr>
          <p:nvPr>
            <p:ph idx="1"/>
          </p:nvPr>
        </p:nvPicPr>
        <p:blipFill>
          <a:blip r:embed="rId3" cstate="print"/>
          <a:stretch>
            <a:fillRect/>
          </a:stretch>
        </p:blipFill>
        <p:spPr>
          <a:xfrm rot="5844787">
            <a:off x="-214581" y="1137716"/>
            <a:ext cx="6034617" cy="4525963"/>
          </a:xfrm>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Students are encouraged to research their Historical surroundings</a:t>
            </a:r>
            <a:endParaRPr lang="en-ZA" dirty="0"/>
          </a:p>
        </p:txBody>
      </p:sp>
      <p:pic>
        <p:nvPicPr>
          <p:cNvPr id="7" name="Content Placeholder 6" descr="DSC01980.JPG"/>
          <p:cNvPicPr>
            <a:picLocks noGrp="1" noChangeAspect="1"/>
          </p:cNvPicPr>
          <p:nvPr>
            <p:ph idx="1"/>
          </p:nvPr>
        </p:nvPicPr>
        <p:blipFill>
          <a:blip r:embed="rId3" cstate="print"/>
          <a:stretch>
            <a:fillRect/>
          </a:stretch>
        </p:blipFill>
        <p:spPr>
          <a:xfrm>
            <a:off x="467544" y="1556792"/>
            <a:ext cx="3156998" cy="4209331"/>
          </a:xfrm>
        </p:spPr>
      </p:pic>
      <p:pic>
        <p:nvPicPr>
          <p:cNvPr id="8" name="Picture 7" descr="DSC01990.JPG"/>
          <p:cNvPicPr>
            <a:picLocks noChangeAspect="1"/>
          </p:cNvPicPr>
          <p:nvPr/>
        </p:nvPicPr>
        <p:blipFill>
          <a:blip r:embed="rId4" cstate="print"/>
          <a:stretch>
            <a:fillRect/>
          </a:stretch>
        </p:blipFill>
        <p:spPr>
          <a:xfrm>
            <a:off x="4520530" y="1944216"/>
            <a:ext cx="3435846" cy="458112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92696"/>
            <a:ext cx="3707904" cy="2376264"/>
          </a:xfrm>
        </p:spPr>
        <p:txBody>
          <a:bodyPr>
            <a:noAutofit/>
          </a:bodyPr>
          <a:lstStyle/>
          <a:p>
            <a:r>
              <a:rPr lang="en-ZA" sz="3200" dirty="0" smtClean="0"/>
              <a:t>Through the walks student engage with new environments and experience a diverse range of people</a:t>
            </a:r>
            <a:endParaRPr lang="en-ZA" sz="3200" dirty="0"/>
          </a:p>
        </p:txBody>
      </p:sp>
      <p:pic>
        <p:nvPicPr>
          <p:cNvPr id="4" name="Content Placeholder 3" descr="DSC01984.JPG"/>
          <p:cNvPicPr>
            <a:picLocks noGrp="1" noChangeAspect="1"/>
          </p:cNvPicPr>
          <p:nvPr>
            <p:ph idx="1"/>
          </p:nvPr>
        </p:nvPicPr>
        <p:blipFill>
          <a:blip r:embed="rId3" cstate="print"/>
          <a:stretch>
            <a:fillRect/>
          </a:stretch>
        </p:blipFill>
        <p:spPr>
          <a:xfrm>
            <a:off x="35496" y="3654406"/>
            <a:ext cx="4211960" cy="3158970"/>
          </a:xfrm>
        </p:spPr>
      </p:pic>
      <p:pic>
        <p:nvPicPr>
          <p:cNvPr id="5" name="Picture 4" descr="DSC02120.JPG"/>
          <p:cNvPicPr>
            <a:picLocks noChangeAspect="1"/>
          </p:cNvPicPr>
          <p:nvPr/>
        </p:nvPicPr>
        <p:blipFill>
          <a:blip r:embed="rId4" cstate="print"/>
          <a:stretch>
            <a:fillRect/>
          </a:stretch>
        </p:blipFill>
        <p:spPr>
          <a:xfrm>
            <a:off x="3995936" y="188640"/>
            <a:ext cx="5076056" cy="3807042"/>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pic>
        <p:nvPicPr>
          <p:cNvPr id="1026" name="Picture 2" descr="D:\scansnmmu\anusha conclusion.jpg"/>
          <p:cNvPicPr>
            <a:picLocks noGrp="1" noChangeAspect="1" noChangeArrowheads="1"/>
          </p:cNvPicPr>
          <p:nvPr>
            <p:ph idx="1"/>
          </p:nvPr>
        </p:nvPicPr>
        <p:blipFill>
          <a:blip r:embed="rId3" cstate="print"/>
          <a:srcRect/>
          <a:stretch>
            <a:fillRect/>
          </a:stretch>
        </p:blipFill>
        <p:spPr bwMode="auto">
          <a:xfrm>
            <a:off x="1623926" y="116632"/>
            <a:ext cx="5929592" cy="6669361"/>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sp>
        <p:nvSpPr>
          <p:cNvPr id="3" name="Content Placeholder 2"/>
          <p:cNvSpPr>
            <a:spLocks noGrp="1"/>
          </p:cNvSpPr>
          <p:nvPr>
            <p:ph idx="1"/>
          </p:nvPr>
        </p:nvSpPr>
        <p:spPr/>
        <p:txBody>
          <a:bodyPr/>
          <a:lstStyle/>
          <a:p>
            <a:pPr>
              <a:buNone/>
            </a:pPr>
            <a:r>
              <a:rPr lang="en-US" dirty="0" smtClean="0"/>
              <a:t>	Action research in the Photojournalism course at the Durban University of Technology contributes to the living experiences of first year students, so that they are equipped for success in the highly specialized field of Photojournalism.</a:t>
            </a:r>
            <a:endParaRPr lang="en-ZA"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b="1" dirty="0" smtClean="0"/>
              <a:t>Reflective </a:t>
            </a:r>
            <a:r>
              <a:rPr lang="en-ZA" b="1" dirty="0" err="1" smtClean="0"/>
              <a:t>Tweakings</a:t>
            </a:r>
            <a:r>
              <a:rPr lang="en-ZA" dirty="0" smtClean="0"/>
              <a:t/>
            </a:r>
            <a:br>
              <a:rPr lang="en-ZA" dirty="0" smtClean="0"/>
            </a:br>
            <a:endParaRPr lang="en-ZA" dirty="0"/>
          </a:p>
        </p:txBody>
      </p:sp>
      <p:sp>
        <p:nvSpPr>
          <p:cNvPr id="3" name="Content Placeholder 2"/>
          <p:cNvSpPr>
            <a:spLocks noGrp="1"/>
          </p:cNvSpPr>
          <p:nvPr>
            <p:ph idx="1"/>
          </p:nvPr>
        </p:nvSpPr>
        <p:spPr>
          <a:xfrm>
            <a:off x="457200" y="836712"/>
            <a:ext cx="8229600" cy="5289451"/>
          </a:xfrm>
        </p:spPr>
        <p:txBody>
          <a:bodyPr>
            <a:normAutofit fontScale="92500" lnSpcReduction="20000"/>
          </a:bodyPr>
          <a:lstStyle/>
          <a:p>
            <a:pPr lvl="0"/>
            <a:r>
              <a:rPr lang="en-ZA" sz="3500" b="1" dirty="0" smtClean="0"/>
              <a:t>Film Cameras/Digital Point and Shoot</a:t>
            </a:r>
            <a:endParaRPr lang="en-ZA" sz="3500" dirty="0" smtClean="0"/>
          </a:p>
          <a:p>
            <a:pPr lvl="0"/>
            <a:r>
              <a:rPr lang="en-ZA" sz="3500" b="1" dirty="0" smtClean="0"/>
              <a:t>Dress</a:t>
            </a:r>
            <a:endParaRPr lang="en-ZA" sz="3500" dirty="0" smtClean="0"/>
          </a:p>
          <a:p>
            <a:pPr lvl="0"/>
            <a:r>
              <a:rPr lang="en-ZA" sz="3500" b="1" dirty="0" smtClean="0"/>
              <a:t>Groups: size, composition</a:t>
            </a:r>
            <a:endParaRPr lang="en-ZA" sz="3500" dirty="0" smtClean="0"/>
          </a:p>
          <a:p>
            <a:pPr lvl="0"/>
            <a:r>
              <a:rPr lang="en-ZA" sz="3500" b="1" dirty="0" smtClean="0"/>
              <a:t>Visits: cold, expected</a:t>
            </a:r>
            <a:endParaRPr lang="en-ZA" sz="3500" dirty="0" smtClean="0"/>
          </a:p>
          <a:p>
            <a:pPr lvl="0"/>
            <a:r>
              <a:rPr lang="en-ZA" sz="3500" b="1" dirty="0" smtClean="0"/>
              <a:t>Register: turn around point</a:t>
            </a:r>
            <a:endParaRPr lang="en-ZA" sz="3500" dirty="0" smtClean="0"/>
          </a:p>
          <a:p>
            <a:pPr lvl="0"/>
            <a:r>
              <a:rPr lang="en-ZA" sz="3500" b="1" dirty="0" smtClean="0"/>
              <a:t>Notebooks/maps</a:t>
            </a:r>
            <a:endParaRPr lang="en-ZA" sz="3500" dirty="0" smtClean="0"/>
          </a:p>
          <a:p>
            <a:pPr lvl="0"/>
            <a:r>
              <a:rPr lang="en-ZA" sz="3500" b="1" dirty="0" smtClean="0"/>
              <a:t>Changing landscapes</a:t>
            </a:r>
            <a:endParaRPr lang="en-ZA" sz="3500" dirty="0" smtClean="0"/>
          </a:p>
          <a:p>
            <a:pPr lvl="0"/>
            <a:r>
              <a:rPr lang="en-ZA" sz="3500" b="1" dirty="0" smtClean="0"/>
              <a:t>Demographics</a:t>
            </a:r>
            <a:endParaRPr lang="en-ZA" sz="3500" dirty="0" smtClean="0"/>
          </a:p>
          <a:p>
            <a:pPr lvl="0"/>
            <a:r>
              <a:rPr lang="en-ZA" sz="3500" b="1" dirty="0" smtClean="0"/>
              <a:t>Photograph of student as a working photojournalist</a:t>
            </a:r>
            <a:endParaRPr lang="en-ZA" sz="3500" dirty="0" smtClean="0"/>
          </a:p>
          <a:p>
            <a:pPr lvl="0"/>
            <a:r>
              <a:rPr lang="en-ZA" sz="3500" b="1" dirty="0" smtClean="0"/>
              <a:t>Displaying the ‘Ways of Seeing’ diaries</a:t>
            </a:r>
            <a:endParaRPr lang="en-ZA" sz="3500" dirty="0" smtClean="0"/>
          </a:p>
          <a:p>
            <a:endParaRPr lang="en-ZA"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44824"/>
            <a:ext cx="8229600" cy="3154362"/>
          </a:xfrm>
        </p:spPr>
        <p:txBody>
          <a:bodyPr>
            <a:normAutofit fontScale="90000"/>
          </a:bodyPr>
          <a:lstStyle/>
          <a:p>
            <a:r>
              <a:rPr lang="en-US" dirty="0" smtClean="0"/>
              <a:t>DUT Journalism: Photojournalism 1</a:t>
            </a:r>
            <a:br>
              <a:rPr lang="en-US" dirty="0" smtClean="0"/>
            </a:br>
            <a:r>
              <a:rPr lang="en-US" dirty="0" smtClean="0"/>
              <a:t>Podcast Script: Ways of Seeing Walks of Life</a:t>
            </a:r>
            <a:br>
              <a:rPr lang="en-US" dirty="0" smtClean="0"/>
            </a:br>
            <a:r>
              <a:rPr lang="en-US" dirty="0" smtClean="0"/>
              <a:t>Walk 8: The Royal Playhouse Walk</a:t>
            </a:r>
            <a:br>
              <a:rPr lang="en-US" dirty="0" smtClean="0"/>
            </a:br>
            <a:endParaRPr lang="en-US" dirty="0"/>
          </a:p>
        </p:txBody>
      </p:sp>
      <p:sp>
        <p:nvSpPr>
          <p:cNvPr id="3" name="Content Placeholder 2"/>
          <p:cNvSpPr>
            <a:spLocks noGrp="1"/>
          </p:cNvSpPr>
          <p:nvPr>
            <p:ph idx="1"/>
          </p:nvPr>
        </p:nvSpPr>
        <p:spPr>
          <a:xfrm>
            <a:off x="467544" y="1700808"/>
            <a:ext cx="8229600" cy="4525963"/>
          </a:xfrm>
        </p:spPr>
        <p:txBody>
          <a:bodyPr/>
          <a:lstStyle/>
          <a:p>
            <a:pP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68760"/>
            <a:ext cx="8229600" cy="1143000"/>
          </a:xfrm>
        </p:spPr>
        <p:txBody>
          <a:bodyPr>
            <a:noAutofit/>
          </a:bodyPr>
          <a:lstStyle/>
          <a:p>
            <a:r>
              <a:rPr lang="en-US" sz="4800" dirty="0" smtClean="0"/>
              <a:t/>
            </a:r>
            <a:br>
              <a:rPr lang="en-US" sz="4800" dirty="0" smtClean="0"/>
            </a:br>
            <a:r>
              <a:rPr lang="en-US" sz="4800" dirty="0" smtClean="0"/>
              <a:t/>
            </a:r>
            <a:br>
              <a:rPr lang="en-US" sz="4800" dirty="0" smtClean="0"/>
            </a:br>
            <a:r>
              <a:rPr lang="en-US" sz="4800" dirty="0" smtClean="0"/>
              <a:t/>
            </a:r>
            <a:br>
              <a:rPr lang="en-US" sz="4800" dirty="0" smtClean="0"/>
            </a:br>
            <a:r>
              <a:rPr lang="en-US" sz="4800" dirty="0" smtClean="0"/>
              <a:t/>
            </a:r>
            <a:br>
              <a:rPr lang="en-US" sz="4800" dirty="0" smtClean="0"/>
            </a:br>
            <a:r>
              <a:rPr lang="en-US" sz="4800" dirty="0" smtClean="0"/>
              <a:t>Reflections Along the Way: Learning Life Skills and Photojournalism on the Streets of Durban</a:t>
            </a:r>
            <a:endParaRPr lang="en-ZA" sz="4800" dirty="0"/>
          </a:p>
        </p:txBody>
      </p:sp>
      <p:sp>
        <p:nvSpPr>
          <p:cNvPr id="3" name="Content Placeholder 2"/>
          <p:cNvSpPr>
            <a:spLocks noGrp="1"/>
          </p:cNvSpPr>
          <p:nvPr>
            <p:ph idx="1"/>
          </p:nvPr>
        </p:nvSpPr>
        <p:spPr/>
        <p:txBody>
          <a:bodyPr/>
          <a:lstStyle/>
          <a:p>
            <a:pPr>
              <a:buNone/>
            </a:pPr>
            <a:endParaRPr lang="en-ZA"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32656"/>
            <a:ext cx="8229600" cy="6525344"/>
          </a:xfrm>
        </p:spPr>
        <p:txBody>
          <a:bodyPr>
            <a:normAutofit fontScale="85000" lnSpcReduction="20000"/>
          </a:bodyPr>
          <a:lstStyle/>
          <a:p>
            <a:pPr>
              <a:buNone/>
            </a:pPr>
            <a:r>
              <a:rPr lang="en-US" dirty="0" smtClean="0"/>
              <a:t>We will visit the following places and spaces:</a:t>
            </a:r>
          </a:p>
          <a:p>
            <a:pPr lvl="0"/>
            <a:r>
              <a:rPr lang="en-US" dirty="0" smtClean="0"/>
              <a:t>Academic Apparel  -- Park Street</a:t>
            </a:r>
          </a:p>
          <a:p>
            <a:pPr lvl="0"/>
            <a:r>
              <a:rPr lang="en-US" dirty="0" smtClean="0"/>
              <a:t>Adult Store – Park Street</a:t>
            </a:r>
          </a:p>
          <a:p>
            <a:pPr lvl="0"/>
            <a:r>
              <a:rPr lang="en-US" dirty="0" err="1" smtClean="0"/>
              <a:t>Madressa</a:t>
            </a:r>
            <a:r>
              <a:rPr lang="en-US" dirty="0" smtClean="0"/>
              <a:t> Arcade – Cathedral Road</a:t>
            </a:r>
          </a:p>
          <a:p>
            <a:pPr lvl="0"/>
            <a:r>
              <a:rPr lang="en-US" dirty="0" err="1" smtClean="0"/>
              <a:t>Ajmeri</a:t>
            </a:r>
            <a:r>
              <a:rPr lang="en-US" dirty="0" smtClean="0"/>
              <a:t> Arcade – Cathedral Road</a:t>
            </a:r>
          </a:p>
          <a:p>
            <a:pPr>
              <a:buNone/>
            </a:pPr>
            <a:r>
              <a:rPr lang="en-US" dirty="0" smtClean="0"/>
              <a:t>We then travel down Commercial Road and visit The Sari Shop and </a:t>
            </a:r>
            <a:r>
              <a:rPr lang="en-US" dirty="0" err="1" smtClean="0"/>
              <a:t>Govan</a:t>
            </a:r>
            <a:r>
              <a:rPr lang="en-US" dirty="0" smtClean="0"/>
              <a:t> Mani.</a:t>
            </a:r>
          </a:p>
          <a:p>
            <a:pPr>
              <a:buNone/>
            </a:pPr>
            <a:r>
              <a:rPr lang="en-US" dirty="0" smtClean="0"/>
              <a:t>The next stop-off is at the statue of poet Fernando Pessoa. Then on to the Old Durban Station to visit the statue of Mahatma Gandhi.</a:t>
            </a:r>
          </a:p>
          <a:p>
            <a:pPr>
              <a:buNone/>
            </a:pPr>
            <a:r>
              <a:rPr lang="en-US" dirty="0" smtClean="0"/>
              <a:t>Next we visit </a:t>
            </a:r>
            <a:r>
              <a:rPr lang="en-US" dirty="0" err="1" smtClean="0"/>
              <a:t>Gugu</a:t>
            </a:r>
            <a:r>
              <a:rPr lang="en-US" dirty="0" smtClean="0"/>
              <a:t> </a:t>
            </a:r>
            <a:r>
              <a:rPr lang="en-US" dirty="0" err="1" smtClean="0"/>
              <a:t>Dlamini</a:t>
            </a:r>
            <a:r>
              <a:rPr lang="en-US" dirty="0" smtClean="0"/>
              <a:t> Park and view the giant AIDS ribbon.</a:t>
            </a:r>
          </a:p>
          <a:p>
            <a:pPr>
              <a:buNone/>
            </a:pPr>
            <a:r>
              <a:rPr lang="en-US" dirty="0" smtClean="0"/>
              <a:t>A wander around the Workshop Centre leads us to St Paul’s Anglican Cathedral in Church Lane.</a:t>
            </a:r>
          </a:p>
          <a:p>
            <a:pPr>
              <a:buNone/>
            </a:pPr>
            <a:r>
              <a:rPr lang="en-US" dirty="0" smtClean="0"/>
              <a:t>From there we enjoy a guided tour of the Royal Hotel in Anton </a:t>
            </a:r>
            <a:r>
              <a:rPr lang="en-US" dirty="0" err="1" smtClean="0"/>
              <a:t>Lembede</a:t>
            </a:r>
            <a:r>
              <a:rPr lang="en-US" dirty="0" smtClean="0"/>
              <a:t> Street.</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404664"/>
            <a:ext cx="8229600" cy="6048672"/>
          </a:xfrm>
        </p:spPr>
        <p:txBody>
          <a:bodyPr>
            <a:normAutofit fontScale="85000" lnSpcReduction="20000"/>
          </a:bodyPr>
          <a:lstStyle/>
          <a:p>
            <a:pPr>
              <a:buNone/>
            </a:pPr>
            <a:r>
              <a:rPr lang="en-US" dirty="0" smtClean="0"/>
              <a:t>Finally we arrive at the Playhouse Theatre Complex. We pose for a group photograph on the Grand staircase.</a:t>
            </a:r>
          </a:p>
          <a:p>
            <a:pPr>
              <a:buNone/>
            </a:pPr>
            <a:r>
              <a:rPr lang="en-US" dirty="0" smtClean="0"/>
              <a:t>At the Playhouse Photo Studio we have a presentation by Maggie </a:t>
            </a:r>
            <a:r>
              <a:rPr lang="en-US" dirty="0" err="1" smtClean="0"/>
              <a:t>Langanparsad</a:t>
            </a:r>
            <a:r>
              <a:rPr lang="en-US" dirty="0" smtClean="0"/>
              <a:t>. A Group of 2010 picture taken by Maggie under studio lights completes the walks for the year.</a:t>
            </a:r>
          </a:p>
          <a:p>
            <a:pPr>
              <a:buNone/>
            </a:pPr>
            <a:r>
              <a:rPr lang="en-US" dirty="0" smtClean="0"/>
              <a:t>The turn-around point is the Playhouse Photo Studio. Remember to sign the register.</a:t>
            </a:r>
          </a:p>
          <a:p>
            <a:pPr>
              <a:buNone/>
            </a:pPr>
            <a:r>
              <a:rPr lang="en-US" dirty="0" smtClean="0"/>
              <a:t>The three essential photos are taken at:</a:t>
            </a:r>
          </a:p>
          <a:p>
            <a:pPr>
              <a:buNone/>
            </a:pPr>
            <a:r>
              <a:rPr lang="en-US" dirty="0" smtClean="0"/>
              <a:t>Academic Apparel; Royal Hotel; The Playhouse.</a:t>
            </a:r>
          </a:p>
          <a:p>
            <a:pPr>
              <a:buNone/>
            </a:pPr>
            <a:r>
              <a:rPr lang="en-US" dirty="0" smtClean="0"/>
              <a:t>Be prepared to answer questions in class before the walk based on your research directed by the podcast. You could be asked to draw a map of the walk on the whiteboard for the class to assess.</a:t>
            </a:r>
          </a:p>
          <a:p>
            <a:pPr>
              <a:buNone/>
            </a:pPr>
            <a:r>
              <a:rPr lang="en-US" dirty="0" smtClean="0"/>
              <a:t>Ensure you have your notebooks with you.</a:t>
            </a:r>
          </a:p>
          <a:p>
            <a:pPr>
              <a:buNone/>
            </a:pPr>
            <a:r>
              <a:rPr lang="en-US" dirty="0" smtClean="0"/>
              <a:t>Happy snapping</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Note: After the walk prepare a feedback audio report (podcast) describing your experiences on the walk. Include references to violence, emotions, and ethics.</a:t>
            </a:r>
          </a:p>
          <a:p>
            <a:r>
              <a:rPr lang="en-US" dirty="0" smtClean="0"/>
              <a:t>Explain how the pre-walk podcast has benefitted your learning experience.</a:t>
            </a:r>
            <a:endParaRPr lang="en-US" smtClean="0"/>
          </a:p>
          <a:p>
            <a:endParaRPr 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successful Photojournalist is one who is able to identify</a:t>
            </a:r>
            <a:endParaRPr lang="en-ZA" dirty="0"/>
          </a:p>
        </p:txBody>
      </p:sp>
      <p:sp>
        <p:nvSpPr>
          <p:cNvPr id="3" name="Content Placeholder 2"/>
          <p:cNvSpPr>
            <a:spLocks noGrp="1"/>
          </p:cNvSpPr>
          <p:nvPr>
            <p:ph idx="1"/>
          </p:nvPr>
        </p:nvSpPr>
        <p:spPr/>
        <p:txBody>
          <a:bodyPr/>
          <a:lstStyle/>
          <a:p>
            <a:endParaRPr lang="en-US" dirty="0" smtClean="0"/>
          </a:p>
          <a:p>
            <a:r>
              <a:rPr lang="en-US" dirty="0" smtClean="0"/>
              <a:t>social realities</a:t>
            </a:r>
          </a:p>
          <a:p>
            <a:r>
              <a:rPr lang="en-US" dirty="0" smtClean="0"/>
              <a:t> needs and injustices</a:t>
            </a:r>
          </a:p>
          <a:p>
            <a:r>
              <a:rPr lang="en-US" dirty="0" smtClean="0"/>
              <a:t>collect telling evidence for publication on the spur of the moment, sometimes in threatening situations. </a:t>
            </a:r>
            <a:endParaRPr lang="en-ZA"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sp>
        <p:nvSpPr>
          <p:cNvPr id="3" name="Content Placeholder 2"/>
          <p:cNvSpPr>
            <a:spLocks noGrp="1"/>
          </p:cNvSpPr>
          <p:nvPr>
            <p:ph idx="1"/>
          </p:nvPr>
        </p:nvSpPr>
        <p:spPr/>
        <p:txBody>
          <a:bodyPr/>
          <a:lstStyle/>
          <a:p>
            <a:pPr>
              <a:buNone/>
            </a:pPr>
            <a:r>
              <a:rPr lang="en-US" dirty="0" smtClean="0"/>
              <a:t>    Photojournalism makes its own specific demands on those who undertake this form of news gathering, yet little of the knowledge, skills and values of Photojournalism can be learned from books.</a:t>
            </a:r>
            <a:endParaRPr lang="en-ZA"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Criteria:</a:t>
            </a:r>
            <a:r>
              <a:rPr lang="en-US" dirty="0" smtClean="0"/>
              <a:t>Pointers for assessment</a:t>
            </a:r>
            <a:br>
              <a:rPr lang="en-US" dirty="0" smtClean="0"/>
            </a:br>
            <a:r>
              <a:rPr lang="en-US" dirty="0" smtClean="0"/>
              <a:t> Marks awarded for:</a:t>
            </a:r>
            <a:r>
              <a:rPr lang="en-ZA" dirty="0" smtClean="0"/>
              <a:t/>
            </a:r>
            <a:br>
              <a:rPr lang="en-ZA" dirty="0" smtClean="0"/>
            </a:br>
            <a:endParaRPr lang="en-ZA" dirty="0"/>
          </a:p>
        </p:txBody>
      </p:sp>
      <p:sp>
        <p:nvSpPr>
          <p:cNvPr id="3" name="Content Placeholder 2"/>
          <p:cNvSpPr>
            <a:spLocks noGrp="1"/>
          </p:cNvSpPr>
          <p:nvPr>
            <p:ph idx="1"/>
          </p:nvPr>
        </p:nvSpPr>
        <p:spPr>
          <a:xfrm>
            <a:off x="179512" y="1124744"/>
            <a:ext cx="8964488" cy="5544616"/>
          </a:xfrm>
        </p:spPr>
        <p:txBody>
          <a:bodyPr>
            <a:noAutofit/>
          </a:bodyPr>
          <a:lstStyle/>
          <a:p>
            <a:r>
              <a:rPr lang="en-US" sz="2400" dirty="0" smtClean="0"/>
              <a:t>Overall package presentation, visual layout, pictures, and context</a:t>
            </a:r>
            <a:endParaRPr lang="en-ZA" sz="2400" dirty="0" smtClean="0"/>
          </a:p>
          <a:p>
            <a:r>
              <a:rPr lang="en-US" sz="2400" dirty="0" smtClean="0"/>
              <a:t>There are eight walks. Identify each walk separately.</a:t>
            </a:r>
            <a:endParaRPr lang="en-ZA" sz="2400" dirty="0" smtClean="0"/>
          </a:p>
          <a:p>
            <a:r>
              <a:rPr lang="en-US" sz="2400" dirty="0" smtClean="0"/>
              <a:t>Students will be penalized if a walk is missed.</a:t>
            </a:r>
            <a:endParaRPr lang="en-ZA" sz="2400" dirty="0" smtClean="0"/>
          </a:p>
          <a:p>
            <a:pPr>
              <a:buNone/>
            </a:pPr>
            <a:endParaRPr lang="en-US" sz="2400" dirty="0" smtClean="0"/>
          </a:p>
          <a:p>
            <a:pPr>
              <a:buNone/>
            </a:pPr>
            <a:r>
              <a:rPr lang="en-US" sz="2600" b="1" dirty="0" smtClean="0"/>
              <a:t>Aspects to consider when compiling Ways of Seeing Diaries:</a:t>
            </a:r>
            <a:endParaRPr lang="en-ZA" sz="2600" b="1" dirty="0" smtClean="0"/>
          </a:p>
          <a:p>
            <a:r>
              <a:rPr lang="en-US" sz="2400" dirty="0" smtClean="0"/>
              <a:t>Introduction, Table of Contents, Page numbering… </a:t>
            </a:r>
            <a:endParaRPr lang="en-ZA" sz="2400" dirty="0" smtClean="0"/>
          </a:p>
          <a:p>
            <a:r>
              <a:rPr lang="en-US" sz="2400" dirty="0" smtClean="0"/>
              <a:t>Date of walk</a:t>
            </a:r>
            <a:endParaRPr lang="en-ZA" sz="2400" dirty="0" smtClean="0"/>
          </a:p>
          <a:p>
            <a:r>
              <a:rPr lang="en-US" sz="2400" dirty="0" smtClean="0"/>
              <a:t>Weather</a:t>
            </a:r>
            <a:endParaRPr lang="en-ZA" sz="2400" dirty="0" smtClean="0"/>
          </a:p>
          <a:p>
            <a:r>
              <a:rPr lang="en-US" sz="2400" dirty="0" smtClean="0"/>
              <a:t>Camera Make, Model</a:t>
            </a:r>
            <a:endParaRPr lang="en-ZA" sz="2400" dirty="0" smtClean="0"/>
          </a:p>
          <a:p>
            <a:r>
              <a:rPr lang="en-US" sz="2400" dirty="0" smtClean="0"/>
              <a:t>Detailed map/identify route and turn-around point</a:t>
            </a:r>
          </a:p>
          <a:p>
            <a:r>
              <a:rPr lang="en-US" sz="2400" dirty="0" smtClean="0"/>
              <a:t>Three </a:t>
            </a:r>
            <a:r>
              <a:rPr lang="en-US" sz="2400" dirty="0" err="1" smtClean="0"/>
              <a:t>pics</a:t>
            </a:r>
            <a:r>
              <a:rPr lang="en-US" sz="2400" dirty="0" smtClean="0"/>
              <a:t> per walk</a:t>
            </a:r>
          </a:p>
          <a:p>
            <a:r>
              <a:rPr lang="en-US" sz="2400" dirty="0" smtClean="0"/>
              <a:t>Names of group members</a:t>
            </a:r>
            <a:endParaRPr lang="en-ZA" sz="2400" dirty="0" smtClean="0"/>
          </a:p>
          <a:p>
            <a:endParaRPr lang="en-ZA" sz="2400" dirty="0" smtClean="0"/>
          </a:p>
          <a:p>
            <a:endParaRPr lang="en-ZA" sz="1600" dirty="0" smtClean="0"/>
          </a:p>
          <a:p>
            <a:pPr>
              <a:buNone/>
            </a:pPr>
            <a:r>
              <a:rPr lang="en-US" sz="1600" dirty="0" smtClean="0"/>
              <a:t> </a:t>
            </a:r>
            <a:endParaRPr lang="en-ZA" sz="1600" dirty="0" smtClean="0"/>
          </a:p>
          <a:p>
            <a:endParaRPr lang="en-ZA" sz="1400"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Criteria:</a:t>
            </a:r>
            <a:r>
              <a:rPr lang="en-US" dirty="0" smtClean="0"/>
              <a:t>Pointers for assessment</a:t>
            </a:r>
            <a:br>
              <a:rPr lang="en-US" dirty="0" smtClean="0"/>
            </a:br>
            <a:r>
              <a:rPr lang="en-US" dirty="0" smtClean="0"/>
              <a:t> Marks awarded for:</a:t>
            </a:r>
            <a:endParaRPr lang="en-ZA" dirty="0"/>
          </a:p>
        </p:txBody>
      </p:sp>
      <p:sp>
        <p:nvSpPr>
          <p:cNvPr id="3" name="Content Placeholder 2"/>
          <p:cNvSpPr>
            <a:spLocks noGrp="1"/>
          </p:cNvSpPr>
          <p:nvPr>
            <p:ph idx="1"/>
          </p:nvPr>
        </p:nvSpPr>
        <p:spPr>
          <a:xfrm>
            <a:off x="457200" y="1484784"/>
            <a:ext cx="8229600" cy="4525963"/>
          </a:xfrm>
        </p:spPr>
        <p:txBody>
          <a:bodyPr>
            <a:noAutofit/>
          </a:bodyPr>
          <a:lstStyle/>
          <a:p>
            <a:r>
              <a:rPr lang="en-US" sz="2400" dirty="0" smtClean="0"/>
              <a:t>Additional </a:t>
            </a:r>
            <a:r>
              <a:rPr lang="en-US" sz="2400" dirty="0" err="1" smtClean="0"/>
              <a:t>pic</a:t>
            </a:r>
            <a:r>
              <a:rPr lang="en-US" sz="2400" dirty="0" smtClean="0"/>
              <a:t> showing participant photographing in the field/picture credit</a:t>
            </a:r>
            <a:endParaRPr lang="en-ZA" sz="2400" dirty="0" smtClean="0"/>
          </a:p>
          <a:p>
            <a:r>
              <a:rPr lang="en-US" sz="2400" dirty="0" smtClean="0"/>
              <a:t>Captions for </a:t>
            </a:r>
            <a:r>
              <a:rPr lang="en-US" sz="2400" dirty="0" err="1" smtClean="0"/>
              <a:t>pics</a:t>
            </a:r>
            <a:endParaRPr lang="en-ZA" sz="2400" dirty="0" smtClean="0"/>
          </a:p>
          <a:p>
            <a:r>
              <a:rPr lang="en-US" sz="2400" dirty="0" smtClean="0"/>
              <a:t>Detailed report for each walk. Include places of interest visited, interaction with individuals and organizations, items such as business cards, research support materials.</a:t>
            </a:r>
            <a:endParaRPr lang="en-ZA" sz="2400" dirty="0" smtClean="0"/>
          </a:p>
          <a:p>
            <a:r>
              <a:rPr lang="en-US" sz="2400" dirty="0" smtClean="0"/>
              <a:t>Include expressions on violence, ethics, feelings and emotions experienced on each walk</a:t>
            </a:r>
            <a:endParaRPr lang="en-ZA" sz="2400" dirty="0" smtClean="0"/>
          </a:p>
          <a:p>
            <a:r>
              <a:rPr lang="en-US" sz="2400" dirty="0" smtClean="0"/>
              <a:t>Budget, with support vouchers</a:t>
            </a:r>
            <a:endParaRPr lang="en-ZA" sz="2400" dirty="0" smtClean="0"/>
          </a:p>
          <a:p>
            <a:r>
              <a:rPr lang="en-US" sz="2400" dirty="0" smtClean="0"/>
              <a:t>Learning outcomes</a:t>
            </a:r>
            <a:endParaRPr lang="en-ZA" sz="2400" dirty="0" smtClean="0"/>
          </a:p>
          <a:p>
            <a:r>
              <a:rPr lang="en-US" sz="2400" dirty="0" smtClean="0"/>
              <a:t>Plagiarism declaration</a:t>
            </a:r>
            <a:endParaRPr lang="en-ZA" sz="2400"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pic>
        <p:nvPicPr>
          <p:cNvPr id="3074" name="Picture 2" descr="D:\scansnmmu\anusha intro.jpg"/>
          <p:cNvPicPr>
            <a:picLocks noGrp="1" noChangeAspect="1" noChangeArrowheads="1"/>
          </p:cNvPicPr>
          <p:nvPr>
            <p:ph idx="1"/>
          </p:nvPr>
        </p:nvPicPr>
        <p:blipFill>
          <a:blip r:embed="rId3" cstate="print"/>
          <a:srcRect/>
          <a:stretch>
            <a:fillRect/>
          </a:stretch>
        </p:blipFill>
        <p:spPr bwMode="auto">
          <a:xfrm>
            <a:off x="1524836" y="188640"/>
            <a:ext cx="6097986" cy="6525521"/>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experimentation process</a:t>
            </a:r>
            <a:endParaRPr lang="en-ZA" dirty="0"/>
          </a:p>
        </p:txBody>
      </p:sp>
      <p:sp>
        <p:nvSpPr>
          <p:cNvPr id="6" name="Text Placeholder 5"/>
          <p:cNvSpPr>
            <a:spLocks noGrp="1"/>
          </p:cNvSpPr>
          <p:nvPr>
            <p:ph type="body" idx="1"/>
          </p:nvPr>
        </p:nvSpPr>
        <p:spPr>
          <a:xfrm>
            <a:off x="457200" y="1535113"/>
            <a:ext cx="8219256" cy="639762"/>
          </a:xfrm>
        </p:spPr>
        <p:txBody>
          <a:bodyPr>
            <a:normAutofit fontScale="92500" lnSpcReduction="20000"/>
          </a:bodyPr>
          <a:lstStyle/>
          <a:p>
            <a:r>
              <a:rPr lang="en-ZA" dirty="0" smtClean="0"/>
              <a:t>Students have the opportunity through a hands on approach to  experiment with their camera in the field. </a:t>
            </a:r>
            <a:endParaRPr lang="en-ZA" dirty="0"/>
          </a:p>
        </p:txBody>
      </p:sp>
      <p:pic>
        <p:nvPicPr>
          <p:cNvPr id="4" name="Content Placeholder 3" descr="DSC02035.JPG"/>
          <p:cNvPicPr>
            <a:picLocks noGrp="1" noChangeAspect="1"/>
          </p:cNvPicPr>
          <p:nvPr>
            <p:ph sz="half" idx="2"/>
          </p:nvPr>
        </p:nvPicPr>
        <p:blipFill>
          <a:blip r:embed="rId3" cstate="print"/>
          <a:stretch>
            <a:fillRect/>
          </a:stretch>
        </p:blipFill>
        <p:spPr>
          <a:xfrm rot="5400000">
            <a:off x="457200" y="2918171"/>
            <a:ext cx="4040188" cy="3030141"/>
          </a:xfrm>
        </p:spPr>
      </p:pic>
      <p:sp>
        <p:nvSpPr>
          <p:cNvPr id="8" name="Content Placeholder 7"/>
          <p:cNvSpPr>
            <a:spLocks noGrp="1"/>
          </p:cNvSpPr>
          <p:nvPr>
            <p:ph sz="quarter" idx="4"/>
          </p:nvPr>
        </p:nvSpPr>
        <p:spPr/>
        <p:txBody>
          <a:bodyPr/>
          <a:lstStyle/>
          <a:p>
            <a:pPr>
              <a:buNone/>
            </a:pPr>
            <a:endParaRPr lang="en-ZA" dirty="0"/>
          </a:p>
        </p:txBody>
      </p:sp>
      <p:pic>
        <p:nvPicPr>
          <p:cNvPr id="5" name="Picture 4" descr="DSC02036.JPG"/>
          <p:cNvPicPr>
            <a:picLocks noChangeAspect="1"/>
          </p:cNvPicPr>
          <p:nvPr/>
        </p:nvPicPr>
        <p:blipFill>
          <a:blip r:embed="rId4" cstate="print"/>
          <a:stretch>
            <a:fillRect/>
          </a:stretch>
        </p:blipFill>
        <p:spPr>
          <a:xfrm rot="5400000">
            <a:off x="4588566" y="2896885"/>
            <a:ext cx="3899925" cy="292494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DSC02380.JPG"/>
          <p:cNvPicPr>
            <a:picLocks noChangeAspect="1"/>
          </p:cNvPicPr>
          <p:nvPr/>
        </p:nvPicPr>
        <p:blipFill>
          <a:blip r:embed="rId3" cstate="print"/>
          <a:stretch>
            <a:fillRect/>
          </a:stretch>
        </p:blipFill>
        <p:spPr>
          <a:xfrm>
            <a:off x="5652120" y="4149080"/>
            <a:ext cx="3456384" cy="2592288"/>
          </a:xfrm>
          <a:prstGeom prst="rect">
            <a:avLst/>
          </a:prstGeom>
        </p:spPr>
      </p:pic>
      <p:sp>
        <p:nvSpPr>
          <p:cNvPr id="2" name="Title 1"/>
          <p:cNvSpPr>
            <a:spLocks noGrp="1"/>
          </p:cNvSpPr>
          <p:nvPr>
            <p:ph type="title"/>
          </p:nvPr>
        </p:nvSpPr>
        <p:spPr/>
        <p:txBody>
          <a:bodyPr/>
          <a:lstStyle/>
          <a:p>
            <a:r>
              <a:rPr lang="en-ZA" dirty="0" smtClean="0"/>
              <a:t>SIGHTS SEEN </a:t>
            </a:r>
            <a:endParaRPr lang="en-ZA" dirty="0"/>
          </a:p>
        </p:txBody>
      </p:sp>
      <p:pic>
        <p:nvPicPr>
          <p:cNvPr id="16" name="Picture 15" descr="DSC02159.JPG"/>
          <p:cNvPicPr>
            <a:picLocks noChangeAspect="1"/>
          </p:cNvPicPr>
          <p:nvPr/>
        </p:nvPicPr>
        <p:blipFill>
          <a:blip r:embed="rId4" cstate="print"/>
          <a:stretch>
            <a:fillRect/>
          </a:stretch>
        </p:blipFill>
        <p:spPr>
          <a:xfrm>
            <a:off x="1475656" y="260648"/>
            <a:ext cx="5004048" cy="3753036"/>
          </a:xfrm>
          <a:prstGeom prst="rect">
            <a:avLst/>
          </a:prstGeom>
        </p:spPr>
      </p:pic>
      <p:pic>
        <p:nvPicPr>
          <p:cNvPr id="15" name="Picture 14" descr="DSC02113.JPG"/>
          <p:cNvPicPr>
            <a:picLocks noChangeAspect="1"/>
          </p:cNvPicPr>
          <p:nvPr/>
        </p:nvPicPr>
        <p:blipFill>
          <a:blip r:embed="rId5" cstate="print"/>
          <a:stretch>
            <a:fillRect/>
          </a:stretch>
        </p:blipFill>
        <p:spPr>
          <a:xfrm>
            <a:off x="6012160" y="260648"/>
            <a:ext cx="2949792" cy="3933056"/>
          </a:xfrm>
          <a:prstGeom prst="rect">
            <a:avLst/>
          </a:prstGeom>
        </p:spPr>
      </p:pic>
      <p:pic>
        <p:nvPicPr>
          <p:cNvPr id="14" name="Content Placeholder 13" descr="DSC01961.JPG"/>
          <p:cNvPicPr>
            <a:picLocks noGrp="1" noChangeAspect="1"/>
          </p:cNvPicPr>
          <p:nvPr>
            <p:ph idx="1"/>
          </p:nvPr>
        </p:nvPicPr>
        <p:blipFill>
          <a:blip r:embed="rId6" cstate="print"/>
          <a:stretch>
            <a:fillRect/>
          </a:stretch>
        </p:blipFill>
        <p:spPr>
          <a:xfrm>
            <a:off x="3851920" y="3140968"/>
            <a:ext cx="2435318" cy="3247091"/>
          </a:xfrm>
        </p:spPr>
      </p:pic>
      <p:pic>
        <p:nvPicPr>
          <p:cNvPr id="17" name="Picture 16" descr="DSC02258.JPG"/>
          <p:cNvPicPr>
            <a:picLocks noChangeAspect="1"/>
          </p:cNvPicPr>
          <p:nvPr/>
        </p:nvPicPr>
        <p:blipFill>
          <a:blip r:embed="rId7" cstate="print"/>
          <a:stretch>
            <a:fillRect/>
          </a:stretch>
        </p:blipFill>
        <p:spPr>
          <a:xfrm>
            <a:off x="144016" y="3789040"/>
            <a:ext cx="3707904" cy="2780928"/>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757</Words>
  <Application>Microsoft Macintosh PowerPoint</Application>
  <PresentationFormat>On-screen Show (4:3)</PresentationFormat>
  <Paragraphs>104</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Ways of Seeing Walks of Life</vt:lpstr>
      <vt:lpstr>    Reflections Along the Way: Learning Life Skills and Photojournalism on the Streets of Durban</vt:lpstr>
      <vt:lpstr>The successful Photojournalist is one who is able to identify</vt:lpstr>
      <vt:lpstr>PowerPoint Presentation</vt:lpstr>
      <vt:lpstr>Criteria:Pointers for assessment  Marks awarded for: </vt:lpstr>
      <vt:lpstr>Criteria:Pointers for assessment  Marks awarded for:</vt:lpstr>
      <vt:lpstr>PowerPoint Presentation</vt:lpstr>
      <vt:lpstr>The experimentation process</vt:lpstr>
      <vt:lpstr>SIGHTS SEEN </vt:lpstr>
      <vt:lpstr>Student Map of Walk</vt:lpstr>
      <vt:lpstr>PowerPoint Presentation</vt:lpstr>
      <vt:lpstr>Community of Practice</vt:lpstr>
      <vt:lpstr>Participants who are drawn from widely different backgrounds experience a “reframing” and begin to see situations through the eyes of others. </vt:lpstr>
      <vt:lpstr>Students are encouraged to research their Historical surroundings</vt:lpstr>
      <vt:lpstr>Through the walks student engage with new environments and experience a diverse range of people</vt:lpstr>
      <vt:lpstr>PowerPoint Presentation</vt:lpstr>
      <vt:lpstr>PowerPoint Presentation</vt:lpstr>
      <vt:lpstr>Reflective Tweakings </vt:lpstr>
      <vt:lpstr>DUT Journalism: Photojournalism 1 Podcast Script: Ways of Seeing Walks of Life Walk 8: The Royal Playhouse Walk </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Mikhail</dc:creator>
  <cp:lastModifiedBy>Gitanjali Mistri</cp:lastModifiedBy>
  <cp:revision>23</cp:revision>
  <dcterms:created xsi:type="dcterms:W3CDTF">2010-07-28T20:01:35Z</dcterms:created>
  <dcterms:modified xsi:type="dcterms:W3CDTF">2010-11-17T09:44:06Z</dcterms:modified>
</cp:coreProperties>
</file>